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33" r:id="rId2"/>
    <p:sldId id="334" r:id="rId3"/>
    <p:sldId id="335" r:id="rId4"/>
    <p:sldId id="336"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14" r:id="rId35"/>
    <p:sldId id="315" r:id="rId36"/>
    <p:sldId id="266" r:id="rId37"/>
    <p:sldId id="316" r:id="rId38"/>
    <p:sldId id="267" r:id="rId39"/>
    <p:sldId id="317" r:id="rId40"/>
    <p:sldId id="318" r:id="rId41"/>
    <p:sldId id="270" r:id="rId42"/>
    <p:sldId id="319" r:id="rId43"/>
    <p:sldId id="320" r:id="rId44"/>
    <p:sldId id="269" r:id="rId45"/>
    <p:sldId id="321" r:id="rId46"/>
    <p:sldId id="322" r:id="rId47"/>
    <p:sldId id="323" r:id="rId48"/>
    <p:sldId id="324" r:id="rId49"/>
    <p:sldId id="325" r:id="rId50"/>
    <p:sldId id="326" r:id="rId51"/>
    <p:sldId id="327" r:id="rId52"/>
    <p:sldId id="271" r:id="rId53"/>
    <p:sldId id="305" r:id="rId54"/>
    <p:sldId id="328" r:id="rId55"/>
    <p:sldId id="329" r:id="rId56"/>
    <p:sldId id="330" r:id="rId57"/>
    <p:sldId id="331" r:id="rId58"/>
    <p:sldId id="332"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C8"/>
    <a:srgbClr val="9DB1DF"/>
    <a:srgbClr val="ED2E00"/>
    <a:srgbClr val="EC5F56"/>
    <a:srgbClr val="EC5D00"/>
    <a:srgbClr val="C05D57"/>
    <a:srgbClr val="EC5D57"/>
    <a:srgbClr val="EDBB00"/>
    <a:srgbClr val="E86E1A"/>
    <a:srgbClr val="FFC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50" autoAdjust="0"/>
    <p:restoredTop sz="75849" autoAdjust="0"/>
  </p:normalViewPr>
  <p:slideViewPr>
    <p:cSldViewPr snapToGrid="0">
      <p:cViewPr varScale="1">
        <p:scale>
          <a:sx n="85" d="100"/>
          <a:sy n="85" d="100"/>
        </p:scale>
        <p:origin x="330" y="78"/>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3966941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需要计算出正确的压力以确保速度场的无散度性质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424928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90126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7476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0029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2372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553276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67923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4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流体是什么？</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4" name="图片 3">
            <a:extLst>
              <a:ext uri="{FF2B5EF4-FFF2-40B4-BE49-F238E27FC236}">
                <a16:creationId xmlns:a16="http://schemas.microsoft.com/office/drawing/2014/main" id="{96C8017C-7711-44E7-A5EE-DFFC51344378}"/>
              </a:ext>
            </a:extLst>
          </p:cNvPr>
          <p:cNvPicPr>
            <a:picLocks noChangeAspect="1"/>
          </p:cNvPicPr>
          <p:nvPr/>
        </p:nvPicPr>
        <p:blipFill>
          <a:blip r:embed="rId2"/>
          <a:stretch>
            <a:fillRect/>
          </a:stretch>
        </p:blipFill>
        <p:spPr>
          <a:xfrm>
            <a:off x="6406856" y="3152524"/>
            <a:ext cx="5620044" cy="3159376"/>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不可压缩性：体积和密度均为常数</a:t>
                </a:r>
                <a:endParaRPr lang="en-US" altLang="zh-CN" dirty="0"/>
              </a:p>
              <a:p>
                <a:r>
                  <a:rPr lang="zh-CN" altLang="en-US" dirty="0"/>
                  <a:t>体积</a:t>
                </a:r>
                <a14:m>
                  <m:oMath xmlns:m="http://schemas.openxmlformats.org/officeDocument/2006/math">
                    <m:r>
                      <a:rPr lang="en-US" altLang="zh-CN" b="0" i="1" smtClean="0">
                        <a:latin typeface="Cambria Math" panose="02040503050406030204" pitchFamily="18" charset="0"/>
                      </a:rPr>
                      <m:t>𝑉</m:t>
                    </m:r>
                  </m:oMath>
                </a14:m>
                <a:r>
                  <a:rPr lang="zh-CN" altLang="en-US" dirty="0"/>
                  <a:t>，边界曲面为</a:t>
                </a:r>
                <a14:m>
                  <m:oMath xmlns:m="http://schemas.openxmlformats.org/officeDocument/2006/math">
                    <m:r>
                      <a:rPr lang="en-US" altLang="zh-CN" b="0" i="1" smtClean="0">
                        <a:latin typeface="Cambria Math" panose="02040503050406030204" pitchFamily="18" charset="0"/>
                      </a:rPr>
                      <m:t>𝑆</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𝑆</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dV</a:t>
                </a:r>
                <a:endParaRPr lang="en-US" altLang="zh-CN" dirty="0"/>
              </a:p>
              <a:p>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V</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a:t>
                </a:r>
                <a14:m>
                  <m:oMath xmlns:m="http://schemas.openxmlformats.org/officeDocument/2006/math">
                    <m:r>
                      <m:rPr>
                        <m:sty m:val="p"/>
                      </m:rP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m:t>
                    </m:r>
                    <m:acc>
                      <m:accPr>
                        <m:chr m:val="⃗"/>
                        <m:ctrlPr>
                          <a:rPr lang="zh-CN" altLang="en-US"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𝑢</m:t>
                        </m:r>
                      </m:e>
                    </m:acc>
                    <m:r>
                      <a:rPr lang="en-US" altLang="zh-CN" i="1">
                        <a:solidFill>
                          <a:srgbClr val="FF0000"/>
                        </a:solidFill>
                        <a:latin typeface="Cambria Math" panose="02040503050406030204" pitchFamily="18" charset="0"/>
                      </a:rPr>
                      <m:t>=0</m:t>
                    </m:r>
                  </m:oMath>
                </a14:m>
                <a:endParaRPr lang="en-US" altLang="zh-CN" dirty="0">
                  <a:solidFill>
                    <a:srgbClr val="FF0000"/>
                  </a:solidFill>
                </a:endParaRPr>
              </a:p>
              <a:p>
                <a:r>
                  <a:rPr lang="zh-CN" altLang="en-US" dirty="0"/>
                  <a:t>速度场无散度（有进必有出）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45146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spTree>
    <p:extLst>
      <p:ext uri="{BB962C8B-B14F-4D97-AF65-F5344CB8AC3E}">
        <p14:creationId xmlns:p14="http://schemas.microsoft.com/office/powerpoint/2010/main" val="84189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endParaRPr lang="en-US" altLang="zh-CN" dirty="0"/>
              </a:p>
              <a:p>
                <a:endParaRPr lang="en-US" altLang="zh-CN" dirty="0"/>
              </a:p>
              <a:p>
                <a:endParaRPr lang="en-US" altLang="zh-CN" dirty="0"/>
              </a:p>
              <a:p>
                <a:r>
                  <a:rPr lang="zh-CN" altLang="en-US" dirty="0"/>
                  <a:t>模拟步骤：</a:t>
                </a:r>
                <a:endParaRPr lang="en-US" altLang="zh-CN" dirty="0"/>
              </a:p>
              <a:p>
                <a:pPr lvl="1"/>
                <a:r>
                  <a:rPr lang="zh-CN" altLang="en-US" dirty="0"/>
                  <a:t>初始化速度场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dirty="0"/>
                  <a:t>无散度</a:t>
                </a:r>
                <a:endParaRPr lang="en-US" altLang="zh-CN" dirty="0"/>
              </a:p>
              <a:p>
                <a:pPr lvl="1"/>
                <a:r>
                  <a:rPr lang="zh-CN" altLang="en-US" dirty="0"/>
                  <a:t>对于每个时间步</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smtClean="0">
                            <a:solidFill>
                              <a:srgbClr val="92D050"/>
                            </a:solidFill>
                            <a:latin typeface="Cambria Math" panose="02040503050406030204" pitchFamily="18" charset="0"/>
                          </a:rPr>
                        </m:ctrlPr>
                      </m:sSubPr>
                      <m:e>
                        <m:acc>
                          <m:accPr>
                            <m:chr m:val="⃗"/>
                            <m:ctrlPr>
                              <a:rPr lang="en-US" altLang="zh-CN"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𝑢</m:t>
                            </m:r>
                          </m:e>
                        </m:acc>
                      </m:e>
                      <m:sub>
                        <m:r>
                          <a:rPr lang="en-US" altLang="zh-CN" b="0" i="1" smtClean="0">
                            <a:solidFill>
                              <a:srgbClr val="92D050"/>
                            </a:solidFill>
                            <a:latin typeface="Cambria Math" panose="02040503050406030204" pitchFamily="18" charset="0"/>
                          </a:rPr>
                          <m:t>𝐴</m:t>
                        </m:r>
                      </m:sub>
                    </m:sSub>
                    <m:r>
                      <a:rPr lang="en-US" altLang="zh-CN" b="0" i="1" smtClean="0">
                        <a:solidFill>
                          <a:srgbClr val="92D050"/>
                        </a:solidFill>
                        <a:latin typeface="Cambria Math" panose="02040503050406030204" pitchFamily="18" charset="0"/>
                      </a:rPr>
                      <m:t>=</m:t>
                    </m:r>
                    <m:r>
                      <a:rPr lang="en-US" altLang="zh-CN" b="0" i="1" smtClean="0">
                        <a:solidFill>
                          <a:srgbClr val="92D050"/>
                        </a:solidFill>
                        <a:latin typeface="Cambria Math" panose="02040503050406030204" pitchFamily="18" charset="0"/>
                      </a:rPr>
                      <m:t>𝑎𝑑𝑣𝑒𝑐𝑡</m:t>
                    </m:r>
                    <m:r>
                      <a:rPr lang="en-US" altLang="zh-CN" b="0" i="1" smtClean="0">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b="0" i="1" smtClean="0">
                        <a:solidFill>
                          <a:srgbClr val="92D050"/>
                        </a:solidFill>
                        <a:latin typeface="Cambria Math" panose="02040503050406030204" pitchFamily="18" charset="0"/>
                      </a:rPr>
                      <m:t>,</m:t>
                    </m:r>
                    <m:acc>
                      <m:accPr>
                        <m:chr m:val="⃗"/>
                        <m:ctrlPr>
                          <a:rPr lang="en-US" altLang="zh-CN" b="0" i="1" smtClean="0">
                            <a:solidFill>
                              <a:srgbClr val="92D050"/>
                            </a:solidFill>
                            <a:latin typeface="Cambria Math" panose="02040503050406030204" pitchFamily="18" charset="0"/>
                          </a:rPr>
                        </m:ctrlPr>
                      </m:accPr>
                      <m:e>
                        <m:r>
                          <a:rPr lang="en-US" altLang="zh-CN" b="0" i="1" smtClean="0">
                            <a:solidFill>
                              <a:srgbClr val="92D050"/>
                            </a:solidFill>
                            <a:latin typeface="Cambria Math" panose="02040503050406030204" pitchFamily="18" charset="0"/>
                          </a:rPr>
                          <m:t>𝑞</m:t>
                        </m:r>
                      </m:e>
                    </m:acc>
                    <m:r>
                      <a:rPr lang="en-US" altLang="zh-CN" b="0" i="1" smtClean="0">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smtClean="0">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b="0" i="1" smtClean="0">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smtClean="0">
                            <a:solidFill>
                              <a:schemeClr val="accent4"/>
                            </a:solidFill>
                            <a:latin typeface="Cambria Math" panose="02040503050406030204" pitchFamily="18" charset="0"/>
                          </a:rPr>
                        </m:ctrlPr>
                      </m:accPr>
                      <m:e>
                        <m:r>
                          <a:rPr lang="en-US" altLang="zh-CN" b="0" i="1" smtClean="0">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𝑝𝑟𝑜𝑗𝑒𝑐𝑡</m:t>
                    </m:r>
                    <m:r>
                      <a:rPr lang="en-US" altLang="zh-CN" i="1">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b>
                        <m:r>
                          <a:rPr lang="en-US" altLang="zh-CN" i="1">
                            <a:solidFill>
                              <a:schemeClr val="accent1"/>
                            </a:solidFill>
                            <a:latin typeface="Cambria Math" panose="02040503050406030204" pitchFamily="18" charset="0"/>
                          </a:rPr>
                          <m:t>𝐵</m:t>
                        </m:r>
                      </m:sub>
                    </m:sSub>
                    <m:r>
                      <a:rPr lang="en-US" altLang="zh-CN" i="1">
                        <a:solidFill>
                          <a:schemeClr val="accent1"/>
                        </a:solidFill>
                        <a:latin typeface="Cambria Math" panose="02040503050406030204" pitchFamily="18" charset="0"/>
                      </a:rPr>
                      <m:t>)</m:t>
                    </m:r>
                  </m:oMath>
                </a14:m>
                <a:endParaRPr lang="en-US" altLang="zh-CN" dirty="0"/>
              </a:p>
              <a:p>
                <a:pPr lvl="2"/>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b="-840"/>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CC2F6576-3AED-40AA-9A65-3038DC7FBCAC}"/>
              </a:ext>
            </a:extLst>
          </p:cNvPr>
          <p:cNvGrpSpPr/>
          <p:nvPr/>
        </p:nvGrpSpPr>
        <p:grpSpPr>
          <a:xfrm>
            <a:off x="1046598" y="2993294"/>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144813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p:txBody>
              <a:bodyPr/>
              <a:lstStyle/>
              <a:p>
                <a:r>
                  <a:rPr lang="zh-CN" altLang="en-US" dirty="0"/>
                  <a:t>动量方程</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num>
                        <m:den>
                          <m:r>
                            <a:rPr lang="en-US" altLang="zh-CN" sz="1600" i="1">
                              <a:latin typeface="Cambria Math" panose="02040503050406030204" pitchFamily="18" charset="0"/>
                            </a:rPr>
                            <m:t>𝐷𝑡</m:t>
                          </m:r>
                        </m:den>
                      </m:f>
                      <m:r>
                        <a:rPr lang="en-US" altLang="zh-CN" sz="1600" i="1">
                          <a:latin typeface="Cambria Math" panose="02040503050406030204" pitchFamily="18" charset="0"/>
                        </a:rPr>
                        <m:t>=</m:t>
                      </m:r>
                      <m:r>
                        <a:rPr lang="en-US" altLang="zh-CN" sz="1600" i="1" smtClean="0">
                          <a:solidFill>
                            <a:schemeClr val="accent2"/>
                          </a:solidFill>
                          <a:latin typeface="Cambria Math" panose="02040503050406030204" pitchFamily="18" charset="0"/>
                          <a:ea typeface="Cambria Math" panose="02040503050406030204" pitchFamily="18" charset="0"/>
                        </a:rPr>
                        <m:t>−</m:t>
                      </m:r>
                      <m:f>
                        <m:fPr>
                          <m:ctrlPr>
                            <a:rPr lang="en-US" altLang="zh-CN" sz="1600" i="1">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r>
                        <m:rPr>
                          <m:sty m:val="p"/>
                        </m:rP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𝑝</m:t>
                      </m:r>
                      <m:r>
                        <a:rPr lang="en-US" altLang="zh-CN" sz="1600" i="1">
                          <a:solidFill>
                            <a:schemeClr val="accent2"/>
                          </a:solidFill>
                          <a:latin typeface="Cambria Math" panose="02040503050406030204" pitchFamily="18" charset="0"/>
                          <a:ea typeface="Cambria Math" panose="02040503050406030204" pitchFamily="18" charset="0"/>
                        </a:rPr>
                        <m:t> +</m:t>
                      </m:r>
                      <m:r>
                        <a:rPr lang="en-US" altLang="zh-CN" sz="1600" i="1" smtClean="0">
                          <a:solidFill>
                            <a:schemeClr val="accent1"/>
                          </a:solidFill>
                          <a:latin typeface="Cambria Math" panose="02040503050406030204" pitchFamily="18" charset="0"/>
                          <a:ea typeface="Cambria Math" panose="02040503050406030204" pitchFamily="18" charset="0"/>
                        </a:rPr>
                        <m:t>𝑣</m:t>
                      </m:r>
                      <m:sSup>
                        <m:sSupPr>
                          <m:ctrlPr>
                            <a:rPr lang="en-US" altLang="zh-CN" sz="1600" i="1">
                              <a:solidFill>
                                <a:schemeClr val="accent1"/>
                              </a:solidFill>
                              <a:latin typeface="Cambria Math" panose="02040503050406030204" pitchFamily="18" charset="0"/>
                              <a:ea typeface="Cambria Math" panose="02040503050406030204" pitchFamily="18" charset="0"/>
                            </a:rPr>
                          </m:ctrlPr>
                        </m:sSupPr>
                        <m:e>
                          <m:r>
                            <m:rPr>
                              <m:sty m:val="p"/>
                            </m:rPr>
                            <a:rPr lang="en-US" altLang="zh-CN" sz="1600" i="1">
                              <a:solidFill>
                                <a:schemeClr val="accent1"/>
                              </a:solidFill>
                              <a:latin typeface="Cambria Math" panose="02040503050406030204" pitchFamily="18" charset="0"/>
                              <a:ea typeface="Cambria Math" panose="02040503050406030204" pitchFamily="18" charset="0"/>
                            </a:rPr>
                            <m:t>∇</m:t>
                          </m:r>
                        </m:e>
                        <m:sup>
                          <m:r>
                            <a:rPr lang="en-US" altLang="zh-CN" sz="1600"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sz="1600" i="1">
                              <a:solidFill>
                                <a:schemeClr val="accent1"/>
                              </a:solidFill>
                              <a:latin typeface="Cambria Math" panose="02040503050406030204" pitchFamily="18" charset="0"/>
                              <a:ea typeface="Cambria Math" panose="02040503050406030204" pitchFamily="18" charset="0"/>
                            </a:rPr>
                          </m:ctrlPr>
                        </m:accPr>
                        <m:e>
                          <m:r>
                            <a:rPr lang="en-US" altLang="zh-CN" sz="1600" i="1">
                              <a:solidFill>
                                <a:schemeClr val="accent1"/>
                              </a:solidFill>
                              <a:latin typeface="Cambria Math" panose="02040503050406030204" pitchFamily="18" charset="0"/>
                              <a:ea typeface="Cambria Math" panose="02040503050406030204" pitchFamily="18" charset="0"/>
                            </a:rPr>
                            <m:t>𝑢</m:t>
                          </m:r>
                        </m:e>
                      </m:acc>
                      <m:r>
                        <a:rPr lang="en-US" altLang="zh-CN" sz="1600" i="1">
                          <a:latin typeface="Cambria Math" panose="02040503050406030204" pitchFamily="18" charset="0"/>
                          <a:ea typeface="Cambria Math" panose="02040503050406030204" pitchFamily="18" charset="0"/>
                        </a:rPr>
                        <m:t>+</m:t>
                      </m:r>
                      <m:acc>
                        <m:accPr>
                          <m:chr m:val="⃗"/>
                          <m:ctrlPr>
                            <a:rPr lang="en-US" altLang="zh-CN" sz="1600" i="1" smtClean="0">
                              <a:solidFill>
                                <a:srgbClr val="FFC000"/>
                              </a:solidFill>
                              <a:latin typeface="Cambria Math" panose="02040503050406030204" pitchFamily="18" charset="0"/>
                            </a:rPr>
                          </m:ctrlPr>
                        </m:accPr>
                        <m:e>
                          <m:r>
                            <a:rPr lang="en-US" altLang="zh-CN" sz="1600" i="1">
                              <a:solidFill>
                                <a:srgbClr val="FFC000"/>
                              </a:solidFill>
                              <a:latin typeface="Cambria Math" panose="02040503050406030204" pitchFamily="18" charset="0"/>
                            </a:rPr>
                            <m:t>𝑔</m:t>
                          </m:r>
                        </m:e>
                      </m:acc>
                    </m:oMath>
                  </m:oMathPara>
                </a14:m>
                <a:endParaRPr lang="en-US" altLang="zh-CN" sz="1600" i="1" dirty="0">
                  <a:solidFill>
                    <a:srgbClr val="FFC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m:oMathPara>
                </a14:m>
                <a:endParaRPr lang="en-US" altLang="zh-CN" dirty="0"/>
              </a:p>
              <a:p>
                <a:r>
                  <a:rPr lang="zh-CN" altLang="en-US" dirty="0"/>
                  <a:t>质量守恒方程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m:oMathPara>
                </a14:m>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blipFill>
                <a:blip r:embed="rId3"/>
                <a:stretch>
                  <a:fillRect l="-2118"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p:txBody>
              <a:bodyPr/>
              <a:lstStyle/>
              <a:p>
                <a:pPr lvl="1"/>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blipFill>
                <a:blip r:embed="rId4"/>
                <a:stretch>
                  <a:fillRect t="-1120" r="-176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1785361" y="5148325"/>
            <a:ext cx="8621277" cy="1008000"/>
            <a:chOff x="1083685" y="3453686"/>
            <a:chExt cx="8621277"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EF986A9-8B1D-4913-9D78-3027905B6DBC}"/>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2" name="箭头: 右 11">
              <a:extLst>
                <a:ext uri="{FF2B5EF4-FFF2-40B4-BE49-F238E27FC236}">
                  <a16:creationId xmlns:a16="http://schemas.microsoft.com/office/drawing/2014/main" id="{84B31565-7573-42C1-87AE-5432AF76BEF1}"/>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2196647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7932737" y="2583362"/>
            <a:ext cx="3351213" cy="3083377"/>
          </a:xfrm>
          <a:prstGeom prst="rect">
            <a:avLst/>
          </a:prstGeom>
        </p:spPr>
      </p:pic>
    </p:spTree>
    <p:extLst>
      <p:ext uri="{BB962C8B-B14F-4D97-AF65-F5344CB8AC3E}">
        <p14:creationId xmlns:p14="http://schemas.microsoft.com/office/powerpoint/2010/main" val="280051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e>
                    </m:d>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𝑣</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i="1" smtClean="0">
                            <a:solidFill>
                              <a:schemeClr val="tx1"/>
                            </a:solidFill>
                            <a:latin typeface="Cambria Math" panose="02040503050406030204" pitchFamily="18" charset="0"/>
                            <a:ea typeface="Cambria Math" panose="02040503050406030204" pitchFamily="18" charset="0"/>
                          </a:rPr>
                          <m:t>∇</m:t>
                        </m:r>
                      </m:e>
                      <m:sup>
                        <m:r>
                          <a:rPr lang="en-US" altLang="zh-CN" b="0" i="1" smtClean="0">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B7F4E-798D-41E2-B0AF-417D34DF420A}"/>
              </a:ext>
            </a:extLst>
          </p:cNvPr>
          <p:cNvSpPr>
            <a:spLocks noGrp="1"/>
          </p:cNvSpPr>
          <p:nvPr>
            <p:ph type="title"/>
          </p:nvPr>
        </p:nvSpPr>
        <p:spPr/>
        <p:txBody>
          <a:bodyPr/>
          <a:lstStyle/>
          <a:p>
            <a:r>
              <a:rPr lang="zh-CN" altLang="en-US" dirty="0"/>
              <a:t>观察视角</a:t>
            </a:r>
          </a:p>
        </p:txBody>
      </p:sp>
      <p:sp>
        <p:nvSpPr>
          <p:cNvPr id="3" name="内容占位符 2">
            <a:extLst>
              <a:ext uri="{FF2B5EF4-FFF2-40B4-BE49-F238E27FC236}">
                <a16:creationId xmlns:a16="http://schemas.microsoft.com/office/drawing/2014/main" id="{6AAB50DB-DE9E-4622-94F5-5466DA66D94A}"/>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9E9E4C16-9052-4C8C-9F04-4F3387F3F5FC}"/>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90" name="组合 89">
            <a:extLst>
              <a:ext uri="{FF2B5EF4-FFF2-40B4-BE49-F238E27FC236}">
                <a16:creationId xmlns:a16="http://schemas.microsoft.com/office/drawing/2014/main" id="{946AAE48-6F2F-40F2-958C-A98791A938DE}"/>
              </a:ext>
            </a:extLst>
          </p:cNvPr>
          <p:cNvGrpSpPr/>
          <p:nvPr/>
        </p:nvGrpSpPr>
        <p:grpSpPr>
          <a:xfrm>
            <a:off x="6471902" y="3774541"/>
            <a:ext cx="3636136" cy="2718334"/>
            <a:chOff x="6400798" y="2755365"/>
            <a:chExt cx="3636136" cy="2718334"/>
          </a:xfrm>
        </p:grpSpPr>
        <p:grpSp>
          <p:nvGrpSpPr>
            <p:cNvPr id="18" name="组合 17">
              <a:extLst>
                <a:ext uri="{FF2B5EF4-FFF2-40B4-BE49-F238E27FC236}">
                  <a16:creationId xmlns:a16="http://schemas.microsoft.com/office/drawing/2014/main" id="{2E966AF3-0CA8-42A9-9537-29EFE9E3DA5A}"/>
                </a:ext>
              </a:extLst>
            </p:cNvPr>
            <p:cNvGrpSpPr/>
            <p:nvPr/>
          </p:nvGrpSpPr>
          <p:grpSpPr>
            <a:xfrm>
              <a:off x="6400799" y="2940766"/>
              <a:ext cx="3636135" cy="2520233"/>
              <a:chOff x="1409700" y="4441970"/>
              <a:chExt cx="1955800" cy="1355580"/>
            </a:xfrm>
          </p:grpSpPr>
          <p:sp>
            <p:nvSpPr>
              <p:cNvPr id="19" name="波形 18">
                <a:extLst>
                  <a:ext uri="{FF2B5EF4-FFF2-40B4-BE49-F238E27FC236}">
                    <a16:creationId xmlns:a16="http://schemas.microsoft.com/office/drawing/2014/main" id="{03309B3E-310A-45C3-A4F8-52E12613C60D}"/>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波形 19">
                <a:extLst>
                  <a:ext uri="{FF2B5EF4-FFF2-40B4-BE49-F238E27FC236}">
                    <a16:creationId xmlns:a16="http://schemas.microsoft.com/office/drawing/2014/main" id="{7CB574B3-2EC3-404E-81AC-F62852F04625}"/>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376B216-B05C-4B8A-BD15-2AB50B54CEB1}"/>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A9EF3BB8-B2FD-4AA0-96E5-B8C4F7C2F20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ADE89A-DC75-46D9-B3C5-4A74DAFB322D}"/>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B6A3E5-823A-4058-BDCC-9C2161EF1129}"/>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ADE2FE-18DC-49C9-AC2E-46293ABE621A}"/>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C9ED16B-0BEF-44D4-9749-1B8B037DB073}"/>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B457CD-7809-4D71-A20C-CA951DE66149}"/>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8F34F-11A9-4ED4-A500-AE8DD3850C1F}"/>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F42AD1-1FD1-4DE5-8DB5-58D52870B535}"/>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E4EDA3-889C-4209-AB63-A31AE9161FD6}"/>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B400C0-D498-4C44-B851-65886F8F5E1C}"/>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F8191E-B231-4F2D-9378-6387EB9B21F9}"/>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73FF86-B55A-4DB8-A2F2-3F10F3B2E817}"/>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BB60D8-81F3-4B27-B707-912607FBE42F}"/>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7854DB8-6787-444D-9285-DFD0E139154E}"/>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94F0518A-8E0B-4AF2-A1D7-35EBDC7D0B3F}"/>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0CE70388-4C5F-45E5-94E2-E22444243DFF}"/>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F1F8DD31-4205-4D36-B425-D3132D5E77E3}"/>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F5DB75F-6BBA-4030-8514-3B7CA892200F}"/>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E2EEED92-7795-4F07-9315-CB09226A5C54}"/>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6D88B839-87E4-42E5-9666-2CA43479E33C}"/>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6569C8A9-83DF-4798-BD47-464EBBA6E319}"/>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0406424E-13CD-432C-B66E-C9ED21F42455}"/>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D88805A9-5433-4058-8836-5C61477F35B0}"/>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AB63A895-4449-4BE9-B12A-626BD85C28D3}"/>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B7CF4989-064D-472E-8F94-E280D616CC23}"/>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978AB9B3-448D-4687-AF39-2B787EEA826D}"/>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4EA1C2B2-014A-4E81-A495-6EFD5B9AFB81}"/>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C5BB38A3-152E-4913-951E-8DE4F28AE289}"/>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73D5F04B-AB8A-40F5-9364-EA60474CCCB5}"/>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377F83D4-C19E-4469-A1AD-B3682A58B445}"/>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BE0333AD-1CE4-4182-BA35-D892F0115F0B}"/>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463D22E2-63D1-4447-934B-08F39DFFC73E}"/>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1ADEBC0E-037C-4481-9FEE-B589BFF59964}"/>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0E899516-0760-4DED-802C-14B66AD635E1}"/>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13329530-76A0-4949-B92B-BF78DD6AD3DE}"/>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69B81110-06E6-46F3-9E31-96492A960882}"/>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4302F36-5E03-4CA6-8E26-16EAA0E1006C}"/>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17" name="组合 116">
            <a:extLst>
              <a:ext uri="{FF2B5EF4-FFF2-40B4-BE49-F238E27FC236}">
                <a16:creationId xmlns:a16="http://schemas.microsoft.com/office/drawing/2014/main" id="{E3E1A46A-5211-42F3-9AFC-2F625784BAC5}"/>
              </a:ext>
            </a:extLst>
          </p:cNvPr>
          <p:cNvGrpSpPr/>
          <p:nvPr/>
        </p:nvGrpSpPr>
        <p:grpSpPr>
          <a:xfrm>
            <a:off x="1039452" y="3859495"/>
            <a:ext cx="3636135" cy="2621560"/>
            <a:chOff x="1180477" y="2781095"/>
            <a:chExt cx="3636135" cy="2621560"/>
          </a:xfrm>
        </p:grpSpPr>
        <p:grpSp>
          <p:nvGrpSpPr>
            <p:cNvPr id="91" name="组合 90">
              <a:extLst>
                <a:ext uri="{FF2B5EF4-FFF2-40B4-BE49-F238E27FC236}">
                  <a16:creationId xmlns:a16="http://schemas.microsoft.com/office/drawing/2014/main" id="{F9EBEE57-487F-4AE5-89D3-D2A824CD9F0B}"/>
                </a:ext>
              </a:extLst>
            </p:cNvPr>
            <p:cNvGrpSpPr/>
            <p:nvPr/>
          </p:nvGrpSpPr>
          <p:grpSpPr>
            <a:xfrm>
              <a:off x="1180477" y="2877657"/>
              <a:ext cx="3636135" cy="2524998"/>
              <a:chOff x="1130299" y="2936001"/>
              <a:chExt cx="3636135" cy="2524998"/>
            </a:xfrm>
          </p:grpSpPr>
          <p:grpSp>
            <p:nvGrpSpPr>
              <p:cNvPr id="17" name="组合 16">
                <a:extLst>
                  <a:ext uri="{FF2B5EF4-FFF2-40B4-BE49-F238E27FC236}">
                    <a16:creationId xmlns:a16="http://schemas.microsoft.com/office/drawing/2014/main" id="{15A79F86-D573-4E6F-80A9-287C8D9ECDD5}"/>
                  </a:ext>
                </a:extLst>
              </p:cNvPr>
              <p:cNvGrpSpPr/>
              <p:nvPr/>
            </p:nvGrpSpPr>
            <p:grpSpPr>
              <a:xfrm>
                <a:off x="1130299" y="2940766"/>
                <a:ext cx="3636135" cy="2520233"/>
                <a:chOff x="1409700" y="4441970"/>
                <a:chExt cx="1955800" cy="1355580"/>
              </a:xfrm>
            </p:grpSpPr>
            <p:sp>
              <p:nvSpPr>
                <p:cNvPr id="14" name="波形 13">
                  <a:extLst>
                    <a:ext uri="{FF2B5EF4-FFF2-40B4-BE49-F238E27FC236}">
                      <a16:creationId xmlns:a16="http://schemas.microsoft.com/office/drawing/2014/main" id="{82602E7C-4A2A-430A-96FA-470AE70EF7C0}"/>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波形 14">
                  <a:extLst>
                    <a:ext uri="{FF2B5EF4-FFF2-40B4-BE49-F238E27FC236}">
                      <a16:creationId xmlns:a16="http://schemas.microsoft.com/office/drawing/2014/main" id="{FAE54C21-AB9E-4C94-AA70-912C1320A2F4}"/>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B9782B-BE10-42B9-B0ED-12E39DFA1898}"/>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730B7CA-0E3F-4205-A5CE-CCE84F0AD53E}"/>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CFB1535-354C-4130-B888-6AFAFA7C4547}"/>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9DA38A0-6D22-4DCE-849B-631C1CC3CC31}"/>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39A2DF-0F32-412F-8A0C-1D8CFCE1770D}"/>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4E9CCB-A135-4466-9E6B-B32F5868E44A}"/>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A54ED2-283F-4390-8BC9-28884023B162}"/>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8322EB-C1C1-4496-8B43-4AD9D7C4864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CA16EF-6D04-4921-894B-250600008862}"/>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C07C89-D3F5-49FA-8412-0FE991D62A66}"/>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AA166B-61DB-44BF-B15A-8451D084FE39}"/>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B27BF2B-733E-46EE-8667-829B2D8D9911}"/>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B3A2DF9-613A-4FEF-9CBE-3E22E442E575}"/>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0B1A8FD-3625-480C-B152-307FE8DCC091}"/>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820039-B10D-4A7F-ADEA-A3E0E13DC9F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3B4397C-C908-452A-930C-534F3AC6B25E}"/>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401D5F9-509A-4786-9F3F-AFD6B3026BD2}"/>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A5F9F32-1AE6-4240-8918-05421507867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F1E5D1B-2C2C-4472-8128-AF166B2D2905}"/>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E9B2B7-F222-4B83-AF2A-0E5101C20CF5}"/>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BB6EB0-FA46-45E5-8BED-8C57AE8B0E47}"/>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54F91A8-728D-43FA-B6A1-B515B5C07EF4}"/>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DF54BBC9-07BC-49BC-865E-2EA504473403}"/>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2" name="直接箭头连接符 91">
              <a:extLst>
                <a:ext uri="{FF2B5EF4-FFF2-40B4-BE49-F238E27FC236}">
                  <a16:creationId xmlns:a16="http://schemas.microsoft.com/office/drawing/2014/main" id="{DA8827C9-F081-4F00-A0D3-48131247CEF4}"/>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488FA150-1F53-4A51-8FFB-4F2B866E52E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565067C8-B0E6-4243-B9AE-DC952A3053D9}"/>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箭头连接符 95">
              <a:extLst>
                <a:ext uri="{FF2B5EF4-FFF2-40B4-BE49-F238E27FC236}">
                  <a16:creationId xmlns:a16="http://schemas.microsoft.com/office/drawing/2014/main" id="{1A8F5CB5-25E6-499C-817E-3CB0FFD49E81}"/>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a:extLst>
                <a:ext uri="{FF2B5EF4-FFF2-40B4-BE49-F238E27FC236}">
                  <a16:creationId xmlns:a16="http://schemas.microsoft.com/office/drawing/2014/main" id="{6F12948F-9A17-436E-A158-88E22770FF8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508C295C-A3C8-4CF3-AFEC-D073EAB5EEC7}"/>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CFE22E14-9BDE-4DF5-A8C6-77610426F640}"/>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4F883421-14EA-4FC6-8598-2405236D2330}"/>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4FE10434-8472-457D-B90D-2458C09B0D74}"/>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86444911-D440-47C2-87BF-F236492C8369}"/>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AC42FBCA-088F-480E-AE83-0A4743869D10}"/>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16DB2870-8715-4541-8BCE-B1B5055AB7C5}"/>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86C4D215-7447-491D-8DF3-A979C4AE3A62}"/>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772F4CF8-B9B3-4886-940E-1E3735D65F62}"/>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68F8D2CC-3DBC-4994-9EF9-ECD7AB9A0260}"/>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B4B61428-94D6-4D1E-BAC4-A1705AC38FC5}"/>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62D2DF3F-8692-44EB-A550-3003FE65C292}"/>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60E06BB7-EF17-473B-939E-D3B2586F94AB}"/>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DC0DE083-A315-4633-B47A-5B348D665DBE}"/>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4B675B8E-5E9A-44B5-A72C-D94B588D4037}"/>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19322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550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𝐷𝑞</m:t>
                        </m:r>
                      </m:num>
                      <m:den>
                        <m:r>
                          <a:rPr lang="en-US" altLang="zh-CN" b="0" i="1" smtClean="0">
                            <a:latin typeface="Cambria Math" panose="02040503050406030204" pitchFamily="18" charset="0"/>
                          </a:rPr>
                          <m:t>𝐷𝑡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smtClean="0">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ndParaRPr>
              </a:p>
              <a:p>
                <a:r>
                  <a:rPr lang="zh-CN" altLang="en-US" dirty="0"/>
                  <a:t>压力梯度离散化</a:t>
                </a:r>
                <a:r>
                  <a:rPr lang="en-US" altLang="zh-CN" dirty="0"/>
                  <a:t>(The Discrete Pressure Gradient)</a:t>
                </a:r>
              </a:p>
              <a:p>
                <a:pPr lvl="1"/>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rPr>
                          <m:t>𝜌</m:t>
                        </m:r>
                      </m:den>
                    </m:f>
                    <m:r>
                      <m:rPr>
                        <m:sty m:val="p"/>
                      </m:rPr>
                      <a:rPr lang="zh-CN" altLang="en-US" i="1">
                        <a:latin typeface="Cambria Math" panose="02040503050406030204" pitchFamily="18" charset="0"/>
                      </a:rPr>
                      <m:t>∇</m:t>
                    </m:r>
                    <m:r>
                      <a:rPr lang="en-US" altLang="zh-CN" i="1">
                        <a:latin typeface="Cambria Math" panose="02040503050406030204" pitchFamily="18" charset="0"/>
                      </a:rPr>
                      <m:t>𝑝</m:t>
                    </m:r>
                  </m:oMath>
                </a14:m>
                <a:endParaRPr lang="en-US" altLang="zh-CN" i="1" dirty="0">
                  <a:latin typeface="Cambria Math" panose="02040503050406030204" pitchFamily="18" charset="0"/>
                </a:endParaRPr>
              </a:p>
              <a:p>
                <a:pPr lvl="1"/>
                <a14:m>
                  <m:oMath xmlns:m="http://schemas.openxmlformats.org/officeDocument/2006/math">
                    <m:r>
                      <m:rPr>
                        <m:sty m:val="p"/>
                      </m:rPr>
                      <a:rPr lang="zh-CN" altLang="en-US" i="1">
                        <a:latin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r>
                  <a:rPr lang="zh-CN" altLang="en-US" dirty="0"/>
                  <a:t>速度散度离散化</a:t>
                </a:r>
                <a:r>
                  <a:rPr lang="en-US" altLang="zh-CN" dirty="0"/>
                  <a:t>(The Discrete Divergence)</a:t>
                </a:r>
              </a:p>
              <a:p>
                <a:pPr lvl="1"/>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ub>
                    </m:sSub>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=0</a:t>
                </a:r>
              </a:p>
              <a:p>
                <a:r>
                  <a:rPr lang="zh-CN" altLang="en-US" dirty="0"/>
                  <a:t>压力方程</a:t>
                </a:r>
                <a:r>
                  <a:rPr lang="en-US" altLang="zh-CN" dirty="0"/>
                  <a:t>(The Pressure Equations)</a:t>
                </a:r>
              </a:p>
              <a:p>
                <a:pPr lvl="1"/>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ea typeface="Cambria Math" panose="02040503050406030204" pitchFamily="18" charset="0"/>
                          </a:rPr>
                          <m:t>𝜌</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smtClean="0">
                                <a:latin typeface="Cambria Math" panose="02040503050406030204" pitchFamily="18" charset="0"/>
                                <a:ea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m:rPr>
                        <m:nor/>
                      </m:rPr>
                      <a:rPr lang="en-US" altLang="zh-CN" dirty="0"/>
                      <m:t>+</m:t>
                    </m:r>
                    <m:r>
                      <m:rPr>
                        <m:nor/>
                      </m:rPr>
                      <a:rPr lang="en-US" altLang="zh-CN" dirty="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rPr>
                          <m:t>𝜌</m:t>
                        </m:r>
                      </m:den>
                    </m:f>
                    <m:r>
                      <m:rPr>
                        <m:sty m:val="p"/>
                      </m:rPr>
                      <a:rPr lang="zh-CN" altLang="en-US" i="1">
                        <a:latin typeface="Cambria Math" panose="02040503050406030204" pitchFamily="18" charset="0"/>
                      </a:rPr>
                      <m:t>∇</m:t>
                    </m:r>
                    <m:r>
                      <a:rPr lang="zh-CN" altLang="en-US" i="1">
                        <a:latin typeface="Cambria Math" panose="02040503050406030204" pitchFamily="18" charset="0"/>
                      </a:rPr>
                      <m:t>∙</m:t>
                    </m:r>
                    <m:r>
                      <m:rPr>
                        <m:sty m:val="p"/>
                      </m:rPr>
                      <a:rPr lang="zh-CN" altLang="en-US"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a:p>
                <a14:m>
                  <m:oMath xmlns:m="http://schemas.openxmlformats.org/officeDocument/2006/math">
                    <m:r>
                      <a:rPr lang="en-US" altLang="zh-CN" b="0" i="1" smtClean="0">
                        <a:latin typeface="Cambria Math" panose="02040503050406030204" pitchFamily="18" charset="0"/>
                      </a:rPr>
                      <m:t>𝐴𝑝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84D478A-8330-4149-8D2D-B700AF1B85B4}"/>
                  </a:ext>
                </a:extLst>
              </p:cNvPr>
              <p:cNvSpPr/>
              <p:nvPr/>
            </p:nvSpPr>
            <p:spPr>
              <a:xfrm>
                <a:off x="4538953" y="4049462"/>
                <a:ext cx="14797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solidFill>
                                <a:schemeClr val="accent1"/>
                              </a:solidFill>
                              <a:latin typeface="Cambria Math" panose="02040503050406030204" pitchFamily="18" charset="0"/>
                            </a:rPr>
                          </m:ctrlPr>
                        </m:sSupPr>
                        <m:e>
                          <m:acc>
                            <m:accPr>
                              <m:chr m:val="⃗"/>
                              <m:ctrlPr>
                                <a:rPr lang="en-US" altLang="zh-CN" sz="2400" i="1">
                                  <a:solidFill>
                                    <a:schemeClr val="accent1"/>
                                  </a:solidFill>
                                  <a:latin typeface="Cambria Math" panose="02040503050406030204" pitchFamily="18" charset="0"/>
                                </a:rPr>
                              </m:ctrlPr>
                            </m:accPr>
                            <m:e>
                              <m:r>
                                <a:rPr lang="en-US" altLang="zh-CN" sz="2400" i="1">
                                  <a:solidFill>
                                    <a:schemeClr val="accent1"/>
                                  </a:solidFill>
                                  <a:latin typeface="Cambria Math" panose="02040503050406030204" pitchFamily="18" charset="0"/>
                                </a:rPr>
                                <m:t>𝑢</m:t>
                              </m:r>
                            </m:e>
                          </m:acc>
                        </m:e>
                        <m:sup>
                          <m:r>
                            <a:rPr lang="en-US" altLang="zh-CN" sz="2400" i="1">
                              <a:solidFill>
                                <a:schemeClr val="accent1"/>
                              </a:solidFill>
                              <a:latin typeface="Cambria Math" panose="02040503050406030204" pitchFamily="18" charset="0"/>
                            </a:rPr>
                            <m:t>𝑛</m:t>
                          </m:r>
                          <m:r>
                            <a:rPr lang="en-US" altLang="zh-CN" sz="2400" i="1">
                              <a:solidFill>
                                <a:schemeClr val="accent1"/>
                              </a:solidFill>
                              <a:latin typeface="Cambria Math" panose="02040503050406030204" pitchFamily="18" charset="0"/>
                            </a:rPr>
                            <m:t>+1</m:t>
                          </m:r>
                        </m:sup>
                      </m:sSup>
                      <m:r>
                        <a:rPr lang="en-US" altLang="zh-CN" sz="2400" b="0" i="0" smtClean="0">
                          <a:solidFill>
                            <a:schemeClr val="accent1"/>
                          </a:solidFill>
                          <a:latin typeface="Cambria Math" panose="02040503050406030204" pitchFamily="18" charset="0"/>
                        </a:rPr>
                        <m:t>=0</m:t>
                      </m:r>
                    </m:oMath>
                  </m:oMathPara>
                </a14:m>
                <a:endParaRPr lang="zh-CN" altLang="en-US" sz="2400" dirty="0">
                  <a:solidFill>
                    <a:schemeClr val="accent1"/>
                  </a:solidFill>
                </a:endParaRPr>
              </a:p>
            </p:txBody>
          </p:sp>
        </mc:Choice>
        <mc:Fallback xmlns="">
          <p:sp>
            <p:nvSpPr>
              <p:cNvPr id="4" name="矩形 3">
                <a:extLst>
                  <a:ext uri="{FF2B5EF4-FFF2-40B4-BE49-F238E27FC236}">
                    <a16:creationId xmlns:a16="http://schemas.microsoft.com/office/drawing/2014/main" id="{084D478A-8330-4149-8D2D-B700AF1B85B4}"/>
                  </a:ext>
                </a:extLst>
              </p:cNvPr>
              <p:cNvSpPr>
                <a:spLocks noRot="1" noChangeAspect="1" noMove="1" noResize="1" noEditPoints="1" noAdjustHandles="1" noChangeArrowheads="1" noChangeShapeType="1" noTextEdit="1"/>
              </p:cNvSpPr>
              <p:nvPr/>
            </p:nvSpPr>
            <p:spPr>
              <a:xfrm>
                <a:off x="4538953" y="4049462"/>
                <a:ext cx="1479700" cy="461665"/>
              </a:xfrm>
              <a:prstGeom prst="rect">
                <a:avLst/>
              </a:prstGeom>
              <a:blipFill>
                <a:blip r:embed="rId4"/>
                <a:stretch>
                  <a:fillRect/>
                </a:stretch>
              </a:blipFill>
            </p:spPr>
            <p:txBody>
              <a:bodyPr/>
              <a:lstStyle/>
              <a:p>
                <a:r>
                  <a:rPr lang="zh-CN" altLang="en-US">
                    <a:noFill/>
                  </a:rPr>
                  <a:t> </a:t>
                </a:r>
              </a:p>
            </p:txBody>
          </p:sp>
        </mc:Fallback>
      </mc:AlternateContent>
      <p:sp>
        <p:nvSpPr>
          <p:cNvPr id="7" name="任意多边形: 形状 6">
            <a:extLst>
              <a:ext uri="{FF2B5EF4-FFF2-40B4-BE49-F238E27FC236}">
                <a16:creationId xmlns:a16="http://schemas.microsoft.com/office/drawing/2014/main" id="{2EC740DB-78A5-4307-9DA8-F6C4E494A1D4}"/>
              </a:ext>
            </a:extLst>
          </p:cNvPr>
          <p:cNvSpPr/>
          <p:nvPr/>
        </p:nvSpPr>
        <p:spPr>
          <a:xfrm>
            <a:off x="4105275" y="4049462"/>
            <a:ext cx="590550" cy="351088"/>
          </a:xfrm>
          <a:custGeom>
            <a:avLst/>
            <a:gdLst>
              <a:gd name="connsiteX0" fmla="*/ 904875 w 1153556"/>
              <a:gd name="connsiteY0" fmla="*/ 0 h 685800"/>
              <a:gd name="connsiteX1" fmla="*/ 1095375 w 1153556"/>
              <a:gd name="connsiteY1" fmla="*/ 123825 h 685800"/>
              <a:gd name="connsiteX2" fmla="*/ 0 w 1153556"/>
              <a:gd name="connsiteY2" fmla="*/ 685800 h 685800"/>
              <a:gd name="connsiteX3" fmla="*/ 0 w 1153556"/>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153556" h="685800">
                <a:moveTo>
                  <a:pt x="904875" y="0"/>
                </a:moveTo>
                <a:cubicBezTo>
                  <a:pt x="1075531" y="4762"/>
                  <a:pt x="1246187" y="9525"/>
                  <a:pt x="1095375" y="123825"/>
                </a:cubicBezTo>
                <a:cubicBezTo>
                  <a:pt x="944563" y="238125"/>
                  <a:pt x="0" y="685800"/>
                  <a:pt x="0" y="685800"/>
                </a:cubicBezTo>
                <a:lnTo>
                  <a:pt x="0" y="685800"/>
                </a:ln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31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SPH</a:t>
            </a:r>
            <a:r>
              <a:rPr lang="zh-CN" altLang="en-US" dirty="0"/>
              <a:t>近似求解</a:t>
            </a:r>
            <a:r>
              <a:rPr lang="en-US" altLang="zh-CN" dirty="0"/>
              <a:t>NS</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6114898" y="2742379"/>
                <a:ext cx="1870961" cy="745269"/>
              </a:xfrm>
              <a:prstGeom prst="rect">
                <a:avLst/>
              </a:prstGeom>
            </p:spPr>
            <p:txBody>
              <a:bodyPr wrap="none">
                <a:spAutoFit/>
              </a:bodyPr>
              <a:lstStyle/>
              <a:p>
                <a:r>
                  <a:rPr lang="zh-CN" altLang="en-US" sz="2000" dirty="0"/>
                  <a:t>两边同时乘以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742379"/>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a:endCxn id="17" idx="3"/>
          </p:cNvCxnSpPr>
          <p:nvPr/>
        </p:nvCxnSpPr>
        <p:spPr>
          <a:xfrm rot="5400000">
            <a:off x="5100288" y="2624521"/>
            <a:ext cx="1058178" cy="933246"/>
          </a:xfrm>
          <a:prstGeom prst="bentConnector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75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47A8C-377A-4D2F-85FE-BE74DB7430BC}"/>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D01C3D-ACB8-499E-965C-D921EDFB56F9}"/>
                  </a:ext>
                </a:extLst>
              </p:cNvPr>
              <p:cNvSpPr>
                <a:spLocks noGrp="1"/>
              </p:cNvSpPr>
              <p:nvPr>
                <p:ph idx="1"/>
              </p:nvPr>
            </p:nvSpPr>
            <p:spPr/>
            <p:txBody>
              <a:bodyPr/>
              <a:lstStyle/>
              <a:p>
                <a:r>
                  <a:rPr lang="zh-CN" altLang="en-US" dirty="0"/>
                  <a:t>用粒子对流体体积进行离散</a:t>
                </a:r>
                <a:endParaRPr lang="en-US" altLang="zh-CN" dirty="0"/>
              </a:p>
              <a:p>
                <a:r>
                  <a:rPr lang="zh-CN" altLang="en-US" dirty="0"/>
                  <a:t>每个粒子代表一定的流体体积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粒子的属性</a:t>
                </a:r>
                <a:endParaRPr lang="en-US" altLang="zh-CN" dirty="0"/>
              </a:p>
              <a:p>
                <a:pPr lvl="1"/>
                <a:r>
                  <a:rPr lang="zh-CN" altLang="en-US" dirty="0"/>
                  <a:t>属性存储在粒子上</a:t>
                </a:r>
                <a:endParaRPr lang="en-US" altLang="zh-CN" dirty="0"/>
              </a:p>
              <a:p>
                <a:pPr lvl="1"/>
                <a:r>
                  <a:rPr lang="zh-CN" altLang="en-US" dirty="0"/>
                  <a:t>由其邻域粒子的属性值的加权平均决定</a:t>
                </a:r>
                <a:endParaRPr lang="en-US" altLang="zh-CN" dirty="0"/>
              </a:p>
              <a:p>
                <a:pPr lvl="1"/>
                <a:r>
                  <a:rPr lang="zh-CN" altLang="en-US" dirty="0"/>
                  <a:t>采用平滑核函数</a:t>
                </a:r>
                <a:r>
                  <a:rPr lang="en-US" altLang="zh-CN" dirty="0"/>
                  <a:t>W</a:t>
                </a:r>
                <a:r>
                  <a:rPr lang="zh-CN" altLang="en-US" dirty="0"/>
                  <a:t>来对权重进行插值</a:t>
                </a:r>
              </a:p>
            </p:txBody>
          </p:sp>
        </mc:Choice>
        <mc:Fallback xmlns="">
          <p:sp>
            <p:nvSpPr>
              <p:cNvPr id="3" name="内容占位符 2">
                <a:extLst>
                  <a:ext uri="{FF2B5EF4-FFF2-40B4-BE49-F238E27FC236}">
                    <a16:creationId xmlns:a16="http://schemas.microsoft.com/office/drawing/2014/main" id="{5AD01C3D-ACB8-499E-965C-D921EDFB56F9}"/>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DC3C64-B723-44BB-B45E-870285856686}"/>
              </a:ext>
            </a:extLst>
          </p:cNvPr>
          <p:cNvPicPr>
            <a:picLocks noChangeAspect="1"/>
          </p:cNvPicPr>
          <p:nvPr/>
        </p:nvPicPr>
        <p:blipFill>
          <a:blip r:embed="rId4"/>
          <a:stretch>
            <a:fillRect/>
          </a:stretch>
        </p:blipFill>
        <p:spPr>
          <a:xfrm>
            <a:off x="7546378" y="2604540"/>
            <a:ext cx="3216562" cy="2904345"/>
          </a:xfrm>
          <a:prstGeom prst="rect">
            <a:avLst/>
          </a:prstGeom>
        </p:spPr>
      </p:pic>
    </p:spTree>
    <p:extLst>
      <p:ext uri="{BB962C8B-B14F-4D97-AF65-F5344CB8AC3E}">
        <p14:creationId xmlns:p14="http://schemas.microsoft.com/office/powerpoint/2010/main" val="3313523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EB6D3-8F2B-4240-ACB3-F306BDB31617}"/>
              </a:ext>
            </a:extLst>
          </p:cNvPr>
          <p:cNvSpPr>
            <a:spLocks noGrp="1"/>
          </p:cNvSpPr>
          <p:nvPr>
            <p:ph type="title"/>
          </p:nvPr>
        </p:nvSpPr>
        <p:spPr/>
        <p:txBody>
          <a:bodyPr/>
          <a:lstStyle/>
          <a:p>
            <a:r>
              <a:rPr lang="en-US" altLang="zh-CN" dirty="0"/>
              <a:t>SPH</a:t>
            </a:r>
            <a:endParaRPr lang="zh-CN" altLang="en-US" dirty="0"/>
          </a:p>
        </p:txBody>
      </p:sp>
      <p:sp>
        <p:nvSpPr>
          <p:cNvPr id="3" name="内容占位符 2">
            <a:extLst>
              <a:ext uri="{FF2B5EF4-FFF2-40B4-BE49-F238E27FC236}">
                <a16:creationId xmlns:a16="http://schemas.microsoft.com/office/drawing/2014/main" id="{BBEEDFF7-55AF-4801-8B44-3A404713B008}"/>
              </a:ext>
            </a:extLst>
          </p:cNvPr>
          <p:cNvSpPr>
            <a:spLocks noGrp="1"/>
          </p:cNvSpPr>
          <p:nvPr>
            <p:ph idx="1"/>
          </p:nvPr>
        </p:nvSpPr>
        <p:spPr/>
        <p:txBody>
          <a:bodyPr/>
          <a:lstStyle/>
          <a:p>
            <a:r>
              <a:rPr lang="en-US" altLang="zh-CN" dirty="0"/>
              <a:t>Smoothed Particle Hydrodynamics</a:t>
            </a:r>
          </a:p>
          <a:p>
            <a:r>
              <a:rPr lang="zh-CN" altLang="en-US" dirty="0"/>
              <a:t>粒子间相互作用</a:t>
            </a:r>
            <a:endParaRPr lang="en-US" altLang="zh-CN" dirty="0"/>
          </a:p>
          <a:p>
            <a:r>
              <a:rPr lang="zh-CN" altLang="en-US" dirty="0"/>
              <a:t>力</a:t>
            </a:r>
            <a:r>
              <a:rPr lang="en-US" altLang="zh-CN" dirty="0"/>
              <a:t>-&gt;</a:t>
            </a:r>
            <a:r>
              <a:rPr lang="zh-CN" altLang="en-US" dirty="0"/>
              <a:t>速度</a:t>
            </a:r>
            <a:r>
              <a:rPr lang="en-US" altLang="zh-CN" dirty="0"/>
              <a:t>-&gt;</a:t>
            </a:r>
            <a:r>
              <a:rPr lang="zh-CN" altLang="en-US" dirty="0"/>
              <a:t>位置</a:t>
            </a:r>
          </a:p>
        </p:txBody>
      </p:sp>
    </p:spTree>
    <p:extLst>
      <p:ext uri="{BB962C8B-B14F-4D97-AF65-F5344CB8AC3E}">
        <p14:creationId xmlns:p14="http://schemas.microsoft.com/office/powerpoint/2010/main" val="32935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6206842" y="2712190"/>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9161128" y="2712190"/>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258071" y="4494520"/>
            <a:ext cx="7194916" cy="2138012"/>
            <a:chOff x="-50713" y="3429000"/>
            <a:chExt cx="9397691"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50713" y="4275189"/>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50713" y="4275189"/>
                  <a:ext cx="1291379" cy="369332"/>
                </a:xfrm>
                <a:prstGeom prst="rect">
                  <a:avLst/>
                </a:prstGeom>
                <a:blipFill>
                  <a:blip r:embed="rId4"/>
                  <a:stretch>
                    <a:fillRect r="-22086" b="-39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9"/>
                  <a:ext cx="125867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43" name="矩形 142">
                  <a:extLst>
                    <a:ext uri="{FF2B5EF4-FFF2-40B4-BE49-F238E27FC236}">
                      <a16:creationId xmlns:a16="http://schemas.microsoft.com/office/drawing/2014/main" id="{C39DFB75-C5D5-45A1-9AAD-DBFDF6B0AE94}"/>
                    </a:ext>
                  </a:extLst>
                </p:cNvPr>
                <p:cNvSpPr>
                  <a:spLocks noRot="1" noChangeAspect="1" noMove="1" noResize="1" noEditPoints="1" noAdjustHandles="1" noChangeArrowheads="1" noChangeShapeType="1" noTextEdit="1"/>
                </p:cNvSpPr>
                <p:nvPr/>
              </p:nvSpPr>
              <p:spPr>
                <a:xfrm>
                  <a:off x="1825447" y="5575249"/>
                  <a:ext cx="1258678" cy="646331"/>
                </a:xfrm>
                <a:prstGeom prst="rect">
                  <a:avLst/>
                </a:prstGeom>
                <a:blipFill>
                  <a:blip r:embed="rId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7797134" y="2422072"/>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0861997" y="4753266"/>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0861997" y="4753266"/>
                <a:ext cx="983603" cy="410946"/>
              </a:xfrm>
              <a:prstGeom prst="rect">
                <a:avLst/>
              </a:prstGeom>
              <a:blipFill>
                <a:blip r:embed="rId12"/>
                <a:stretch>
                  <a:fillRect t="-22388" r="-11801" b="-11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8210687" y="4112609"/>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8210687" y="4112609"/>
                <a:ext cx="2857257" cy="2320379"/>
              </a:xfrm>
              <a:prstGeom prst="rect">
                <a:avLst/>
              </a:prstGeom>
              <a:blipFill>
                <a:blip r:embed="rId13"/>
                <a:stretch>
                  <a:fillRect b="-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sp>
        <p:nvSpPr>
          <p:cNvPr id="91" name="矩形: 圆角 90">
            <a:extLst>
              <a:ext uri="{FF2B5EF4-FFF2-40B4-BE49-F238E27FC236}">
                <a16:creationId xmlns:a16="http://schemas.microsoft.com/office/drawing/2014/main" id="{4FBE2CBF-EFA7-4A35-8ADC-D91911133128}"/>
              </a:ext>
            </a:extLst>
          </p:cNvPr>
          <p:cNvSpPr/>
          <p:nvPr/>
        </p:nvSpPr>
        <p:spPr>
          <a:xfrm>
            <a:off x="4223823" y="2979317"/>
            <a:ext cx="739859" cy="668810"/>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10772025" y="5423435"/>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黏力只依赖于速度差，不依赖绝对速度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359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几个重要的数学算子</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152403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6796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r>
                  <a:rPr lang="en-US" altLang="zh-CN" dirty="0"/>
                  <a:t>PBD </a:t>
                </a:r>
                <a:r>
                  <a:rPr lang="zh-CN" altLang="en-US" dirty="0"/>
                  <a:t>这个方法研究的就是一个带约束的运动问题</a:t>
                </a:r>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02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lnSpcReduction="1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r>
                      <a:rPr lang="zh-CN" altLang="en-US" i="1">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131" b="-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沿梯度方向的方向导数最大</a:t>
                </a:r>
                <a:endParaRPr lang="en-US" altLang="zh-CN" dirty="0"/>
              </a:p>
              <a:p>
                <a:pPr marL="457200" lvl="1" indent="0">
                  <a:buNone/>
                </a:pPr>
                <a:r>
                  <a:rPr lang="zh-CN" altLang="en-US" dirty="0"/>
                  <a:t>（函数值增加最快）</a:t>
                </a:r>
                <a:endParaRPr lang="en-US" altLang="zh-CN" dirty="0"/>
              </a:p>
              <a:p>
                <a:pPr lvl="1"/>
                <a:r>
                  <a:rPr lang="zh-CN" altLang="en-US" dirty="0"/>
                  <a:t>梯度向量和等值曲面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垂直</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𝑑𝑆</m:t>
                                </m:r>
                              </m:e>
                            </m:nary>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𝑑𝑙</m:t>
                                </m:r>
                              </m:e>
                            </m:nary>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10470</TotalTime>
  <Words>8824</Words>
  <Application>Microsoft Office PowerPoint</Application>
  <PresentationFormat>宽屏</PresentationFormat>
  <Paragraphs>797</Paragraphs>
  <Slides>58</Slides>
  <Notes>43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58</vt:i4>
      </vt:variant>
    </vt:vector>
  </HeadingPairs>
  <TitlesOfParts>
    <vt:vector size="66" baseType="lpstr">
      <vt:lpstr>Varela Round</vt:lpstr>
      <vt:lpstr>等线</vt:lpstr>
      <vt:lpstr>微软雅黑</vt:lpstr>
      <vt:lpstr>微软雅黑 Light</vt:lpstr>
      <vt:lpstr>Arial</vt:lpstr>
      <vt:lpstr>Cambria Math</vt:lpstr>
      <vt:lpstr>Wingdings</vt:lpstr>
      <vt:lpstr>Office 主题​​</vt:lpstr>
      <vt:lpstr>流体是什么？</vt:lpstr>
      <vt:lpstr>观察视角</vt:lpstr>
      <vt:lpstr>几个重要的数学算子</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NS方程的分步求解</vt:lpstr>
      <vt:lpstr>NS方程的分步求解</vt:lpstr>
      <vt:lpstr>NS方程的分步求解</vt:lpstr>
      <vt:lpstr>NS方程的分步求解——对流项</vt:lpstr>
      <vt:lpstr>NS方程的分步求解——压力项</vt:lpstr>
      <vt:lpstr>NS方程的分步求解——压力项</vt:lpstr>
      <vt:lpstr>SPH近似求解NS方程</vt:lpstr>
      <vt:lpstr>SPH</vt:lpstr>
      <vt:lpstr>SPH</vt:lpstr>
      <vt:lpstr>SPH</vt:lpstr>
      <vt:lpstr>SPH——密度</vt:lpstr>
      <vt:lpstr>SPH——压力</vt:lpstr>
      <vt:lpstr>SPH——黏力</vt:lpstr>
      <vt:lpstr>SPH——体积力</vt:lpstr>
      <vt:lpstr>SPH——核函数的选取</vt:lpstr>
      <vt:lpstr>SPH——速度和位移</vt:lpstr>
      <vt:lpstr>SPH——算法</vt:lpstr>
      <vt:lpstr>SPH——邻域搜索</vt:lpstr>
      <vt:lpstr>SPH——修正密度计算</vt:lpstr>
      <vt:lpstr>基于力的动力学</vt:lpstr>
      <vt:lpstr>基于力的动力学缺陷</vt:lpstr>
      <vt:lpstr>基于位置的动力学 (Position Based Dynamics)</vt:lpstr>
      <vt:lpstr>约束是什么？</vt:lpstr>
      <vt:lpstr>PBD算法</vt:lpstr>
      <vt:lpstr>PBD算法中位置修正</vt:lpstr>
      <vt:lpstr>PBD算法中速度修正</vt:lpstr>
      <vt:lpstr>一个最短路径问题</vt:lpstr>
      <vt:lpstr>从几何意义中获得灵感</vt:lpstr>
      <vt:lpstr>拉格朗日乘子法</vt:lpstr>
      <vt:lpstr>PBD的物理意义</vt:lpstr>
      <vt:lpstr>高斯最小二乘约束原理</vt:lpstr>
      <vt:lpstr>约束优化和求解</vt:lpstr>
      <vt:lpstr>约束投影</vt:lpstr>
      <vt:lpstr>约束投影矩阵形式</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244</cp:revision>
  <dcterms:created xsi:type="dcterms:W3CDTF">2021-05-31T06:56:37Z</dcterms:created>
  <dcterms:modified xsi:type="dcterms:W3CDTF">2021-06-15T11:24:41Z</dcterms:modified>
</cp:coreProperties>
</file>